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oboto"/>
      <p:regular r:id="rId16"/>
      <p:bold r:id="rId17"/>
      <p:italic r:id="rId18"/>
      <p:boldItalic r:id="rId19"/>
    </p:embeddedFont>
    <p:embeddedFont>
      <p:font typeface="Montserrat"/>
      <p:regular r:id="rId20"/>
      <p:bold r:id="rId21"/>
      <p:italic r:id="rId22"/>
      <p:boldItalic r:id="rId23"/>
    </p:embeddedFont>
    <p:embeddedFont>
      <p:font typeface="Merriweather"/>
      <p:regular r:id="rId24"/>
      <p:bold r:id="rId25"/>
      <p:italic r:id="rId26"/>
      <p:boldItalic r:id="rId27"/>
    </p:embeddedFont>
    <p:embeddedFont>
      <p:font typeface="Barlow"/>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Merriweather-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erriweather-italic.fntdata"/><Relationship Id="rId25" Type="http://schemas.openxmlformats.org/officeDocument/2006/relationships/font" Target="fonts/Merriweather-bold.fntdata"/><Relationship Id="rId28" Type="http://schemas.openxmlformats.org/officeDocument/2006/relationships/font" Target="fonts/Barlow-regular.fntdata"/><Relationship Id="rId27" Type="http://schemas.openxmlformats.org/officeDocument/2006/relationships/font" Target="fonts/Merriweather-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Barlow-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Barlow-boldItalic.fntdata"/><Relationship Id="rId30" Type="http://schemas.openxmlformats.org/officeDocument/2006/relationships/font" Target="fonts/Barlow-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603582562e_1_2: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 name="Google Shape;60;g2603582562e_1_2: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61" name="Google Shape;61;g2603582562e_1_2: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603582562e_1_16: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 name="Google Shape;72;g2603582562e_1_16: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73" name="Google Shape;73;g2603582562e_1_16: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03582562e_1_26: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2" name="Google Shape;82;g2603582562e_1_26: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83" name="Google Shape;83;g2603582562e_1_26: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603582562e_1_47: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8" name="Google Shape;98;g2603582562e_1_47: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99" name="Google Shape;99;g2603582562e_1_47: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03582562e_1_65: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6" name="Google Shape;116;g2603582562e_1_65: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117" name="Google Shape;117;g2603582562e_1_65: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603582562e_1_107: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8" name="Google Shape;128;g2603582562e_1_107: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129" name="Google Shape;129;g2603582562e_1_107: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03582562e_1_127:notes"/>
          <p:cNvSpPr/>
          <p:nvPr>
            <p:ph idx="2" type="sldImg"/>
          </p:nvPr>
        </p:nvSpPr>
        <p:spPr>
          <a:xfrm>
            <a:off x="-2147483648" y="-2147483648"/>
            <a:ext cx="0" cy="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0" name="Google Shape;140;g2603582562e_1_127:notes"/>
          <p:cNvSpPr txBox="1"/>
          <p:nvPr>
            <p:ph idx="1" type="body"/>
          </p:nvPr>
        </p:nvSpPr>
        <p:spPr>
          <a:xfrm>
            <a:off x="-2147483648" y="-2147483648"/>
            <a:ext cx="0" cy="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1400"/>
          </a:p>
        </p:txBody>
      </p:sp>
      <p:sp>
        <p:nvSpPr>
          <p:cNvPr id="141" name="Google Shape;141;g2603582562e_1_127:notes"/>
          <p:cNvSpPr txBox="1"/>
          <p:nvPr/>
        </p:nvSpPr>
        <p:spPr>
          <a:xfrm>
            <a:off x="0" y="0"/>
            <a:ext cx="0" cy="0"/>
          </a:xfrm>
          <a:prstGeom prst="rect">
            <a:avLst/>
          </a:prstGeom>
          <a:noFill/>
          <a:ln>
            <a:noFill/>
          </a:ln>
        </p:spPr>
        <p:txBody>
          <a:bodyPr anchorCtr="0" anchor="t" bIns="34900" lIns="69850" spcFirstLastPara="1" rIns="69850" wrap="square" tIns="34900">
            <a:noAutofit/>
          </a:bodyPr>
          <a:lstStyle/>
          <a:p>
            <a:pPr indent="0" lvl="0" marL="0" marR="0" rtl="0" algn="l">
              <a:lnSpc>
                <a:spcPct val="100000"/>
              </a:lnSpc>
              <a:spcBef>
                <a:spcPts val="0"/>
              </a:spcBef>
              <a:spcAft>
                <a:spcPts val="0"/>
              </a:spcAft>
              <a:buClr>
                <a:srgbClr val="000000"/>
              </a:buClr>
              <a:buSzPts val="1400"/>
              <a:buFont typeface="Calibri"/>
              <a:buNone/>
            </a:pPr>
            <a:fld id="{00000000-1234-1234-1234-123412341234}" type="slidenum">
              <a:rPr b="0" i="0" lang="en" sz="1400" u="none">
                <a:solidFill>
                  <a:srgbClr val="000000"/>
                </a:solidFill>
                <a:latin typeface="Calibri"/>
                <a:ea typeface="Calibri"/>
                <a:cs typeface="Calibri"/>
                <a:sym typeface="Calibri"/>
              </a:rPr>
              <a:t>‹#›</a:t>
            </a:fld>
            <a:endParaRPr sz="11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603582562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603582562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51" name="Shape 5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slow">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Lst>
  <p:transition spd="slow">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55" name="Shape 55"/>
        <p:cNvGrpSpPr/>
        <p:nvPr/>
      </p:nvGrpSpPr>
      <p:grpSpPr>
        <a:xfrm>
          <a:off x="0" y="0"/>
          <a:ext cx="0" cy="0"/>
          <a:chOff x="0" y="0"/>
          <a:chExt cx="0" cy="0"/>
        </a:xfrm>
      </p:grpSpPr>
      <p:sp>
        <p:nvSpPr>
          <p:cNvPr id="56" name="Google Shape;56;p15"/>
          <p:cNvSpPr txBox="1"/>
          <p:nvPr>
            <p:ph type="ctrTitle"/>
          </p:nvPr>
        </p:nvSpPr>
        <p:spPr>
          <a:xfrm>
            <a:off x="311708" y="744575"/>
            <a:ext cx="8520600" cy="2052600"/>
          </a:xfrm>
          <a:prstGeom prst="rect">
            <a:avLst/>
          </a:prstGeom>
          <a:effectLst>
            <a:outerShdw blurRad="214313" rotWithShape="0" algn="bl" dir="5400000" dist="19050">
              <a:srgbClr val="000000">
                <a:alpha val="66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Merriweather"/>
                <a:ea typeface="Merriweather"/>
                <a:cs typeface="Merriweather"/>
                <a:sym typeface="Merriweather"/>
              </a:rPr>
              <a:t>CUMMINS CAREER CONNECT</a:t>
            </a:r>
            <a:endParaRPr>
              <a:latin typeface="Merriweather"/>
              <a:ea typeface="Merriweather"/>
              <a:cs typeface="Merriweather"/>
              <a:sym typeface="Merriweather"/>
            </a:endParaRPr>
          </a:p>
        </p:txBody>
      </p:sp>
      <p:sp>
        <p:nvSpPr>
          <p:cNvPr id="57" name="Google Shape;57;p15"/>
          <p:cNvSpPr txBox="1"/>
          <p:nvPr>
            <p:ph idx="1" type="subTitle"/>
          </p:nvPr>
        </p:nvSpPr>
        <p:spPr>
          <a:xfrm>
            <a:off x="0" y="3698475"/>
            <a:ext cx="8520600" cy="792600"/>
          </a:xfrm>
          <a:prstGeom prst="rect">
            <a:avLst/>
          </a:prstGeom>
          <a:effectLst>
            <a:outerShdw blurRad="214313" rotWithShape="0" algn="bl" dir="7740000" dist="19050">
              <a:srgbClr val="000000">
                <a:alpha val="51000"/>
              </a:srgbClr>
            </a:outerShdw>
          </a:effectLst>
        </p:spPr>
        <p:txBody>
          <a:bodyPr anchorCtr="0" anchor="t" bIns="91425" lIns="91425" spcFirstLastPara="1" rIns="91425" wrap="square" tIns="91425">
            <a:normAutofit fontScale="85000" lnSpcReduction="20000"/>
          </a:bodyPr>
          <a:lstStyle/>
          <a:p>
            <a:pPr indent="-287972" lvl="0" marL="457200" rtl="0" algn="l">
              <a:lnSpc>
                <a:spcPct val="115000"/>
              </a:lnSpc>
              <a:spcBef>
                <a:spcPts val="0"/>
              </a:spcBef>
              <a:spcAft>
                <a:spcPts val="0"/>
              </a:spcAft>
              <a:buClr>
                <a:schemeClr val="dk1"/>
              </a:buClr>
              <a:buSzPct val="52069"/>
              <a:buChar char="●"/>
            </a:pPr>
            <a:r>
              <a:rPr lang="en" sz="2112">
                <a:solidFill>
                  <a:srgbClr val="374151"/>
                </a:solidFill>
                <a:latin typeface="Roboto"/>
                <a:ea typeface="Roboto"/>
                <a:cs typeface="Roboto"/>
                <a:sym typeface="Roboto"/>
              </a:rPr>
              <a:t>Connecting Ambitions to Careers: Your</a:t>
            </a:r>
            <a:r>
              <a:rPr lang="en" sz="1759">
                <a:solidFill>
                  <a:srgbClr val="374151"/>
                </a:solidFill>
                <a:latin typeface="Roboto"/>
                <a:ea typeface="Roboto"/>
                <a:cs typeface="Roboto"/>
                <a:sym typeface="Roboto"/>
              </a:rPr>
              <a:t> </a:t>
            </a:r>
            <a:r>
              <a:rPr lang="en" sz="2212">
                <a:solidFill>
                  <a:srgbClr val="374151"/>
                </a:solidFill>
                <a:latin typeface="Roboto"/>
                <a:ea typeface="Roboto"/>
                <a:cs typeface="Roboto"/>
                <a:sym typeface="Roboto"/>
              </a:rPr>
              <a:t>Pathway to Success Begins Here!"</a:t>
            </a:r>
            <a:endParaRPr sz="2112">
              <a:solidFill>
                <a:schemeClr val="dk1"/>
              </a:solidFill>
            </a:endParaRPr>
          </a:p>
          <a:p>
            <a:pPr indent="0" lvl="0" marL="0" rtl="0" algn="ctr">
              <a:spcBef>
                <a:spcPts val="0"/>
              </a:spcBef>
              <a:spcAft>
                <a:spcPts val="0"/>
              </a:spcAft>
              <a:buNone/>
            </a:pPr>
            <a:r>
              <a:t/>
            </a:r>
            <a:endParaRPr>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descr="preencoded.png" id="63" name="Google Shape;63;p1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64" name="Google Shape;64;p16"/>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65" name="Google Shape;65;p16"/>
          <p:cNvSpPr txBox="1"/>
          <p:nvPr/>
        </p:nvSpPr>
        <p:spPr>
          <a:xfrm>
            <a:off x="298973" y="334463"/>
            <a:ext cx="3332700" cy="520800"/>
          </a:xfrm>
          <a:prstGeom prst="rect">
            <a:avLst/>
          </a:prstGeom>
          <a:noFill/>
          <a:ln>
            <a:noFill/>
          </a:ln>
          <a:effectLst>
            <a:outerShdw blurRad="85725" rotWithShape="0" algn="bl" dir="5400000" dist="19050">
              <a:srgbClr val="351C75">
                <a:alpha val="58000"/>
              </a:srgbClr>
            </a:outerShdw>
          </a:effectLst>
        </p:spPr>
        <p:txBody>
          <a:bodyPr anchorCtr="0" anchor="t" bIns="28575" lIns="57150" spcFirstLastPara="1" rIns="57150" wrap="square" tIns="28575">
            <a:noAutofit/>
          </a:bodyPr>
          <a:lstStyle/>
          <a:p>
            <a:pPr indent="0" lvl="0" marL="0" marR="0" rtl="0" algn="l">
              <a:lnSpc>
                <a:spcPct val="125000"/>
              </a:lnSpc>
              <a:spcBef>
                <a:spcPts val="0"/>
              </a:spcBef>
              <a:spcAft>
                <a:spcPts val="0"/>
              </a:spcAft>
              <a:buClr>
                <a:srgbClr val="396AF1"/>
              </a:buClr>
              <a:buSzPts val="3300"/>
              <a:buFont typeface="Barlow"/>
              <a:buNone/>
            </a:pPr>
            <a:r>
              <a:rPr b="1" lang="en" sz="3300">
                <a:solidFill>
                  <a:schemeClr val="dk1"/>
                </a:solidFill>
                <a:latin typeface="Barlow"/>
                <a:ea typeface="Barlow"/>
                <a:cs typeface="Barlow"/>
                <a:sym typeface="Barlow"/>
              </a:rPr>
              <a:t>Cummins Career Connect</a:t>
            </a:r>
            <a:endParaRPr sz="900">
              <a:solidFill>
                <a:schemeClr val="dk1"/>
              </a:solidFill>
            </a:endParaRPr>
          </a:p>
        </p:txBody>
      </p:sp>
      <p:sp>
        <p:nvSpPr>
          <p:cNvPr id="66" name="Google Shape;66;p16"/>
          <p:cNvSpPr txBox="1"/>
          <p:nvPr/>
        </p:nvSpPr>
        <p:spPr>
          <a:xfrm>
            <a:off x="130550" y="1666824"/>
            <a:ext cx="4673100" cy="1423200"/>
          </a:xfrm>
          <a:prstGeom prst="rect">
            <a:avLst/>
          </a:prstGeom>
          <a:noFill/>
          <a:ln>
            <a:noFill/>
          </a:ln>
        </p:spPr>
        <p:txBody>
          <a:bodyPr anchorCtr="0" anchor="t" bIns="28575" lIns="57150" spcFirstLastPara="1" rIns="57150" wrap="square" tIns="28575">
            <a:noAutofit/>
          </a:bodyPr>
          <a:lstStyle/>
          <a:p>
            <a:pPr indent="0" lvl="0" marL="457200" rtl="0" algn="ctr">
              <a:lnSpc>
                <a:spcPct val="115000"/>
              </a:lnSpc>
              <a:spcBef>
                <a:spcPts val="0"/>
              </a:spcBef>
              <a:spcAft>
                <a:spcPts val="0"/>
              </a:spcAft>
              <a:buClr>
                <a:schemeClr val="dk1"/>
              </a:buClr>
              <a:buSzPts val="1100"/>
              <a:buFont typeface="Arial"/>
              <a:buNone/>
            </a:pPr>
            <a:r>
              <a:rPr lang="en" sz="1200">
                <a:solidFill>
                  <a:schemeClr val="dk1"/>
                </a:solidFill>
                <a:highlight>
                  <a:srgbClr val="F7F7F8"/>
                </a:highlight>
                <a:latin typeface="Roboto"/>
                <a:ea typeface="Roboto"/>
                <a:cs typeface="Roboto"/>
                <a:sym typeface="Roboto"/>
              </a:rPr>
              <a:t>Your Personalized Path to Success! Our comprehensive career website is designed to guide students in selecting the right college electives aligned with their future aspirations. Explore in-depth profiles of elective courses, each accompanied by detailed insights into related professions. Discover the skills and knowledge gained from each course, and learn how these subjects translate into rewarding career opportunities.Our interactive platform goes beyond traditional course descriptions offering real-world perspectives.</a:t>
            </a:r>
            <a:endParaRPr sz="1200">
              <a:solidFill>
                <a:schemeClr val="dk1"/>
              </a:solidFill>
              <a:highlight>
                <a:srgbClr val="F7F7F8"/>
              </a:highlight>
              <a:latin typeface="Roboto"/>
              <a:ea typeface="Roboto"/>
              <a:cs typeface="Roboto"/>
              <a:sym typeface="Roboto"/>
            </a:endParaRPr>
          </a:p>
          <a:p>
            <a:pPr indent="0" lvl="0" marL="0" marR="0" rtl="0" algn="l">
              <a:lnSpc>
                <a:spcPct val="164705"/>
              </a:lnSpc>
              <a:spcBef>
                <a:spcPts val="0"/>
              </a:spcBef>
              <a:spcAft>
                <a:spcPts val="0"/>
              </a:spcAft>
              <a:buClr>
                <a:srgbClr val="272525"/>
              </a:buClr>
              <a:buSzPts val="1100"/>
              <a:buFont typeface="Montserrat"/>
              <a:buNone/>
            </a:pPr>
            <a:r>
              <a:t/>
            </a:r>
            <a:endParaRPr sz="1100">
              <a:solidFill>
                <a:srgbClr val="272525"/>
              </a:solidFill>
              <a:latin typeface="Montserrat"/>
              <a:ea typeface="Montserrat"/>
              <a:cs typeface="Montserrat"/>
              <a:sym typeface="Montserrat"/>
            </a:endParaRPr>
          </a:p>
        </p:txBody>
      </p:sp>
      <p:sp>
        <p:nvSpPr>
          <p:cNvPr id="67" name="Google Shape;67;p16"/>
          <p:cNvSpPr/>
          <p:nvPr/>
        </p:nvSpPr>
        <p:spPr>
          <a:xfrm>
            <a:off x="520898" y="3792141"/>
            <a:ext cx="222250" cy="222250"/>
          </a:xfrm>
          <a:prstGeom prst="roundRect">
            <a:avLst>
              <a:gd fmla="val 5556824" name="adj"/>
            </a:avLst>
          </a:prstGeom>
          <a:noFill/>
          <a:ln cap="flat" cmpd="sng" w="9525">
            <a:solidFill>
              <a:srgbClr val="FFFFFF"/>
            </a:solidFill>
            <a:prstDash val="solid"/>
            <a:miter lim="800000"/>
            <a:headEnd len="sm" w="sm" type="none"/>
            <a:tailEnd len="sm" w="sm" type="none"/>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68" name="Google Shape;68;p16"/>
          <p:cNvSpPr txBox="1"/>
          <p:nvPr/>
        </p:nvSpPr>
        <p:spPr>
          <a:xfrm>
            <a:off x="84500" y="4014400"/>
            <a:ext cx="4765200" cy="905400"/>
          </a:xfrm>
          <a:prstGeom prst="rect">
            <a:avLst/>
          </a:prstGeom>
          <a:noFill/>
          <a:ln>
            <a:noFill/>
          </a:ln>
        </p:spPr>
        <p:txBody>
          <a:bodyPr anchorCtr="0" anchor="t" bIns="28575" lIns="57150" spcFirstLastPara="1" rIns="57150" wrap="square" tIns="28575">
            <a:noAutofit/>
          </a:bodyPr>
          <a:lstStyle/>
          <a:p>
            <a:pPr indent="0" lvl="0" marL="0" marR="0" rtl="0" algn="l">
              <a:lnSpc>
                <a:spcPct val="142857"/>
              </a:lnSpc>
              <a:spcBef>
                <a:spcPts val="0"/>
              </a:spcBef>
              <a:spcAft>
                <a:spcPts val="0"/>
              </a:spcAft>
              <a:buClr>
                <a:srgbClr val="272525"/>
              </a:buClr>
              <a:buSzPts val="1300"/>
              <a:buFont typeface="Montserrat"/>
              <a:buNone/>
            </a:pPr>
            <a:r>
              <a:rPr b="1" i="0" lang="en" sz="1300" u="none">
                <a:solidFill>
                  <a:srgbClr val="272525"/>
                </a:solidFill>
                <a:latin typeface="Montserrat"/>
                <a:ea typeface="Montserrat"/>
                <a:cs typeface="Montserrat"/>
                <a:sym typeface="Montserrat"/>
              </a:rPr>
              <a:t>504 NIKITA AMBERAO-UCE2021504</a:t>
            </a:r>
            <a:endParaRPr b="1" i="0" sz="1300" u="none">
              <a:solidFill>
                <a:srgbClr val="272525"/>
              </a:solidFill>
              <a:latin typeface="Montserrat"/>
              <a:ea typeface="Montserrat"/>
              <a:cs typeface="Montserrat"/>
              <a:sym typeface="Montserrat"/>
            </a:endParaRPr>
          </a:p>
          <a:p>
            <a:pPr indent="0" lvl="0" marL="0" marR="0" rtl="0" algn="l">
              <a:lnSpc>
                <a:spcPct val="142857"/>
              </a:lnSpc>
              <a:spcBef>
                <a:spcPts val="0"/>
              </a:spcBef>
              <a:spcAft>
                <a:spcPts val="0"/>
              </a:spcAft>
              <a:buClr>
                <a:srgbClr val="272525"/>
              </a:buClr>
              <a:buSzPts val="1300"/>
              <a:buFont typeface="Montserrat"/>
              <a:buNone/>
            </a:pPr>
            <a:r>
              <a:rPr b="1" lang="en" sz="1300">
                <a:solidFill>
                  <a:srgbClr val="272525"/>
                </a:solidFill>
                <a:latin typeface="Montserrat"/>
                <a:ea typeface="Montserrat"/>
                <a:cs typeface="Montserrat"/>
                <a:sym typeface="Montserrat"/>
              </a:rPr>
              <a:t>514 KANAK DAULATANI-UCE2021514</a:t>
            </a:r>
            <a:endParaRPr b="1" sz="1300">
              <a:solidFill>
                <a:srgbClr val="272525"/>
              </a:solidFill>
              <a:latin typeface="Montserrat"/>
              <a:ea typeface="Montserrat"/>
              <a:cs typeface="Montserrat"/>
              <a:sym typeface="Montserrat"/>
            </a:endParaRPr>
          </a:p>
          <a:p>
            <a:pPr indent="0" lvl="0" marL="0" marR="0" rtl="0" algn="l">
              <a:lnSpc>
                <a:spcPct val="142857"/>
              </a:lnSpc>
              <a:spcBef>
                <a:spcPts val="0"/>
              </a:spcBef>
              <a:spcAft>
                <a:spcPts val="0"/>
              </a:spcAft>
              <a:buClr>
                <a:srgbClr val="272525"/>
              </a:buClr>
              <a:buSzPts val="1300"/>
              <a:buFont typeface="Montserrat"/>
              <a:buNone/>
            </a:pPr>
            <a:r>
              <a:t/>
            </a:r>
            <a:endParaRPr b="1" sz="1300">
              <a:solidFill>
                <a:srgbClr val="272525"/>
              </a:solidFill>
              <a:latin typeface="Montserrat"/>
              <a:ea typeface="Montserrat"/>
              <a:cs typeface="Montserrat"/>
              <a:sym typeface="Montserrat"/>
            </a:endParaRPr>
          </a:p>
        </p:txBody>
      </p:sp>
      <p:pic>
        <p:nvPicPr>
          <p:cNvPr id="69" name="Google Shape;69;p16"/>
          <p:cNvPicPr preferRelativeResize="0"/>
          <p:nvPr/>
        </p:nvPicPr>
        <p:blipFill>
          <a:blip r:embed="rId4">
            <a:alphaModFix/>
          </a:blip>
          <a:stretch>
            <a:fillRect/>
          </a:stretch>
        </p:blipFill>
        <p:spPr>
          <a:xfrm>
            <a:off x="4932225" y="673200"/>
            <a:ext cx="4158424" cy="3623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descr="preencoded.png" id="75" name="Google Shape;75;p1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76" name="Google Shape;76;p17"/>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77" name="Google Shape;77;p17"/>
          <p:cNvSpPr txBox="1"/>
          <p:nvPr/>
        </p:nvSpPr>
        <p:spPr>
          <a:xfrm>
            <a:off x="520900" y="671050"/>
            <a:ext cx="4257000" cy="477900"/>
          </a:xfrm>
          <a:prstGeom prst="rect">
            <a:avLst/>
          </a:prstGeom>
          <a:noFill/>
          <a:ln>
            <a:noFill/>
          </a:ln>
          <a:effectLst>
            <a:outerShdw blurRad="57150" rotWithShape="0" algn="bl" dir="5400000" dist="19050">
              <a:srgbClr val="000000">
                <a:alpha val="50000"/>
              </a:srgbClr>
            </a:outerShdw>
            <a:reflection blurRad="0" dir="5400000" dist="38100" endA="0" endPos="66000" fadeDir="5400012" kx="0" rotWithShape="0" algn="bl" stA="61000" stPos="0" sy="-100000" ky="0"/>
          </a:effectLst>
        </p:spPr>
        <p:txBody>
          <a:bodyPr anchorCtr="0" anchor="t" bIns="28575" lIns="57150" spcFirstLastPara="1" rIns="57150" wrap="square" tIns="28575">
            <a:noAutofit/>
          </a:bodyPr>
          <a:lstStyle/>
          <a:p>
            <a:pPr indent="0" lvl="0" marL="0" marR="0" rtl="0" algn="l">
              <a:lnSpc>
                <a:spcPct val="125581"/>
              </a:lnSpc>
              <a:spcBef>
                <a:spcPts val="0"/>
              </a:spcBef>
              <a:spcAft>
                <a:spcPts val="0"/>
              </a:spcAft>
              <a:buClr>
                <a:srgbClr val="396AF1"/>
              </a:buClr>
              <a:buSzPts val="2700"/>
              <a:buFont typeface="Barlow"/>
              <a:buNone/>
            </a:pPr>
            <a:r>
              <a:rPr b="1" i="0" lang="en" sz="2700" u="none">
                <a:solidFill>
                  <a:srgbClr val="351C75"/>
                </a:solidFill>
                <a:latin typeface="Barlow"/>
                <a:ea typeface="Barlow"/>
                <a:cs typeface="Barlow"/>
                <a:sym typeface="Barlow"/>
              </a:rPr>
              <a:t>User Authentication</a:t>
            </a:r>
            <a:endParaRPr sz="900">
              <a:solidFill>
                <a:srgbClr val="351C75"/>
              </a:solidFill>
            </a:endParaRPr>
          </a:p>
        </p:txBody>
      </p:sp>
      <p:sp>
        <p:nvSpPr>
          <p:cNvPr id="78" name="Google Shape;78;p17"/>
          <p:cNvSpPr txBox="1"/>
          <p:nvPr/>
        </p:nvSpPr>
        <p:spPr>
          <a:xfrm>
            <a:off x="204875" y="1905975"/>
            <a:ext cx="4367100" cy="1430700"/>
          </a:xfrm>
          <a:prstGeom prst="rect">
            <a:avLst/>
          </a:prstGeom>
          <a:noFill/>
          <a:ln>
            <a:noFill/>
          </a:ln>
        </p:spPr>
        <p:txBody>
          <a:bodyPr anchorCtr="0" anchor="t" bIns="28575" lIns="57150" spcFirstLastPara="1" rIns="57150" wrap="square" tIns="28575">
            <a:noAutofit/>
          </a:bodyPr>
          <a:lstStyle/>
          <a:p>
            <a:pPr indent="0" lvl="0" marL="0" rtl="0" algn="just">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The login page of a career website enables registered users to access their accounts securely. Users provide their email address  and password, which are verified against the stored credentials in the website's database.</a:t>
            </a:r>
            <a:endParaRPr sz="1200">
              <a:solidFill>
                <a:srgbClr val="374151"/>
              </a:solidFill>
              <a:highlight>
                <a:srgbClr val="F7F7F8"/>
              </a:highlight>
              <a:latin typeface="Roboto"/>
              <a:ea typeface="Roboto"/>
              <a:cs typeface="Roboto"/>
              <a:sym typeface="Roboto"/>
            </a:endParaRPr>
          </a:p>
          <a:p>
            <a:pPr indent="0" lvl="0" marL="0" rtl="0" algn="just">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The user registration page on a career website allows individuals to create an account by providing their personal information, such as name, phone no, and  additional details like semester and year.</a:t>
            </a:r>
            <a:endParaRPr sz="1200">
              <a:solidFill>
                <a:srgbClr val="374151"/>
              </a:solidFill>
              <a:highlight>
                <a:srgbClr val="F7F7F8"/>
              </a:highlight>
              <a:latin typeface="Roboto"/>
              <a:ea typeface="Roboto"/>
              <a:cs typeface="Roboto"/>
              <a:sym typeface="Roboto"/>
            </a:endParaRPr>
          </a:p>
          <a:p>
            <a:pPr indent="0" lvl="0" marL="0" marR="0" rtl="0" algn="l">
              <a:lnSpc>
                <a:spcPct val="164705"/>
              </a:lnSpc>
              <a:spcBef>
                <a:spcPts val="0"/>
              </a:spcBef>
              <a:spcAft>
                <a:spcPts val="0"/>
              </a:spcAft>
              <a:buClr>
                <a:srgbClr val="272525"/>
              </a:buClr>
              <a:buSzPts val="1100"/>
              <a:buFont typeface="Montserrat"/>
              <a:buNone/>
            </a:pPr>
            <a:r>
              <a:t/>
            </a:r>
            <a:endParaRPr>
              <a:solidFill>
                <a:srgbClr val="272525"/>
              </a:solidFill>
              <a:latin typeface="Montserrat"/>
              <a:ea typeface="Montserrat"/>
              <a:cs typeface="Montserrat"/>
              <a:sym typeface="Montserrat"/>
            </a:endParaRPr>
          </a:p>
        </p:txBody>
      </p:sp>
      <p:pic>
        <p:nvPicPr>
          <p:cNvPr id="79" name="Google Shape;79;p17"/>
          <p:cNvPicPr preferRelativeResize="0"/>
          <p:nvPr/>
        </p:nvPicPr>
        <p:blipFill>
          <a:blip r:embed="rId4">
            <a:alphaModFix/>
          </a:blip>
          <a:stretch>
            <a:fillRect/>
          </a:stretch>
        </p:blipFill>
        <p:spPr>
          <a:xfrm>
            <a:off x="5529775" y="671050"/>
            <a:ext cx="3365752" cy="3398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preencoded.png" id="85" name="Google Shape;85;p1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86" name="Google Shape;86;p18"/>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87" name="Google Shape;87;p18"/>
          <p:cNvSpPr txBox="1"/>
          <p:nvPr/>
        </p:nvSpPr>
        <p:spPr>
          <a:xfrm>
            <a:off x="3133700" y="4526200"/>
            <a:ext cx="5614200" cy="433500"/>
          </a:xfrm>
          <a:prstGeom prst="rect">
            <a:avLst/>
          </a:prstGeom>
          <a:noFill/>
          <a:ln>
            <a:noFill/>
          </a:ln>
          <a:effectLst>
            <a:outerShdw blurRad="57150" rotWithShape="0" algn="bl" dir="5400000" dist="19050">
              <a:srgbClr val="000000">
                <a:alpha val="50000"/>
              </a:srgbClr>
            </a:outerShdw>
            <a:reflection blurRad="0" dir="5400000" dist="38100" endA="0" endPos="64000" fadeDir="5400012" kx="0" rotWithShape="0" algn="bl" stA="74000" stPos="0" sy="-100000" ky="0"/>
          </a:effectLst>
        </p:spPr>
        <p:txBody>
          <a:bodyPr anchorCtr="0" anchor="t" bIns="28575" lIns="57150" spcFirstLastPara="1" rIns="57150" wrap="square" tIns="28575">
            <a:noAutofit/>
          </a:bodyPr>
          <a:lstStyle/>
          <a:p>
            <a:pPr indent="0" lvl="0" marL="0" marR="0" rtl="0" algn="l">
              <a:lnSpc>
                <a:spcPct val="125581"/>
              </a:lnSpc>
              <a:spcBef>
                <a:spcPts val="0"/>
              </a:spcBef>
              <a:spcAft>
                <a:spcPts val="0"/>
              </a:spcAft>
              <a:buClr>
                <a:srgbClr val="396AF1"/>
              </a:buClr>
              <a:buSzPts val="2700"/>
              <a:buFont typeface="Barlow"/>
              <a:buNone/>
            </a:pPr>
            <a:r>
              <a:rPr b="1" i="0" lang="en" sz="2700" u="none">
                <a:solidFill>
                  <a:srgbClr val="351C75"/>
                </a:solidFill>
                <a:latin typeface="Barlow"/>
                <a:ea typeface="Barlow"/>
                <a:cs typeface="Barlow"/>
                <a:sym typeface="Barlow"/>
              </a:rPr>
              <a:t>D</a:t>
            </a:r>
            <a:r>
              <a:rPr b="1" lang="en" sz="2700">
                <a:solidFill>
                  <a:srgbClr val="351C75"/>
                </a:solidFill>
                <a:latin typeface="Barlow"/>
                <a:ea typeface="Barlow"/>
                <a:cs typeface="Barlow"/>
                <a:sym typeface="Barlow"/>
              </a:rPr>
              <a:t>ASHBOARD</a:t>
            </a:r>
            <a:endParaRPr sz="900">
              <a:solidFill>
                <a:srgbClr val="351C75"/>
              </a:solidFill>
            </a:endParaRPr>
          </a:p>
        </p:txBody>
      </p:sp>
      <p:sp>
        <p:nvSpPr>
          <p:cNvPr id="88" name="Google Shape;88;p18"/>
          <p:cNvSpPr txBox="1"/>
          <p:nvPr/>
        </p:nvSpPr>
        <p:spPr>
          <a:xfrm>
            <a:off x="2926953" y="1454547"/>
            <a:ext cx="71438" cy="259953"/>
          </a:xfrm>
          <a:prstGeom prst="rect">
            <a:avLst/>
          </a:prstGeom>
          <a:noFill/>
          <a:ln>
            <a:noFill/>
          </a:ln>
        </p:spPr>
        <p:txBody>
          <a:bodyPr anchorCtr="0" anchor="t" bIns="28575" lIns="57150" spcFirstLastPara="1" rIns="57150" wrap="square" tIns="28575">
            <a:noAutofit/>
          </a:bodyPr>
          <a:lstStyle/>
          <a:p>
            <a:pPr indent="0" lvl="0" marL="0" marR="0" rtl="0" algn="ctr">
              <a:lnSpc>
                <a:spcPct val="123076"/>
              </a:lnSpc>
              <a:spcBef>
                <a:spcPts val="0"/>
              </a:spcBef>
              <a:spcAft>
                <a:spcPts val="0"/>
              </a:spcAft>
              <a:buClr>
                <a:srgbClr val="396AF1"/>
              </a:buClr>
              <a:buSzPts val="1600"/>
              <a:buFont typeface="Barlow"/>
              <a:buNone/>
            </a:pPr>
            <a:r>
              <a:rPr b="1" i="0" lang="en" sz="1600" u="none">
                <a:solidFill>
                  <a:srgbClr val="351C75"/>
                </a:solidFill>
                <a:latin typeface="Barlow"/>
                <a:ea typeface="Barlow"/>
                <a:cs typeface="Barlow"/>
                <a:sym typeface="Barlow"/>
              </a:rPr>
              <a:t>1</a:t>
            </a:r>
            <a:endParaRPr sz="900">
              <a:solidFill>
                <a:srgbClr val="351C75"/>
              </a:solidFill>
            </a:endParaRPr>
          </a:p>
        </p:txBody>
      </p:sp>
      <p:sp>
        <p:nvSpPr>
          <p:cNvPr id="89" name="Google Shape;89;p18"/>
          <p:cNvSpPr txBox="1"/>
          <p:nvPr/>
        </p:nvSpPr>
        <p:spPr>
          <a:xfrm>
            <a:off x="3258344" y="4605828"/>
            <a:ext cx="5364900" cy="444600"/>
          </a:xfrm>
          <a:prstGeom prst="rect">
            <a:avLst/>
          </a:prstGeom>
          <a:noFill/>
          <a:ln>
            <a:noFill/>
          </a:ln>
        </p:spPr>
        <p:txBody>
          <a:bodyPr anchorCtr="0" anchor="t" bIns="28575" lIns="57150" spcFirstLastPara="1" rIns="57150" wrap="square" tIns="28575">
            <a:noAutofit/>
          </a:bodyPr>
          <a:lstStyle/>
          <a:p>
            <a:pPr indent="0" lvl="0" marL="0" marR="0" rtl="0" algn="l">
              <a:lnSpc>
                <a:spcPct val="164705"/>
              </a:lnSpc>
              <a:spcBef>
                <a:spcPts val="0"/>
              </a:spcBef>
              <a:spcAft>
                <a:spcPts val="0"/>
              </a:spcAft>
              <a:buClr>
                <a:srgbClr val="272525"/>
              </a:buClr>
              <a:buSzPts val="1100"/>
              <a:buFont typeface="Montserrat"/>
              <a:buNone/>
            </a:pPr>
            <a:r>
              <a:t/>
            </a:r>
            <a:endParaRPr sz="900"/>
          </a:p>
        </p:txBody>
      </p:sp>
      <p:sp>
        <p:nvSpPr>
          <p:cNvPr id="90" name="Google Shape;90;p18"/>
          <p:cNvSpPr txBox="1"/>
          <p:nvPr/>
        </p:nvSpPr>
        <p:spPr>
          <a:xfrm>
            <a:off x="2906117" y="2548929"/>
            <a:ext cx="114101" cy="260945"/>
          </a:xfrm>
          <a:prstGeom prst="rect">
            <a:avLst/>
          </a:prstGeom>
          <a:noFill/>
          <a:ln>
            <a:noFill/>
          </a:ln>
        </p:spPr>
        <p:txBody>
          <a:bodyPr anchorCtr="0" anchor="t" bIns="28575" lIns="57150" spcFirstLastPara="1" rIns="57150" wrap="square" tIns="28575">
            <a:noAutofit/>
          </a:bodyPr>
          <a:lstStyle/>
          <a:p>
            <a:pPr indent="0" lvl="0" marL="0" marR="0" rtl="0" algn="ctr">
              <a:lnSpc>
                <a:spcPct val="123076"/>
              </a:lnSpc>
              <a:spcBef>
                <a:spcPts val="0"/>
              </a:spcBef>
              <a:spcAft>
                <a:spcPts val="0"/>
              </a:spcAft>
              <a:buClr>
                <a:srgbClr val="396AF1"/>
              </a:buClr>
              <a:buSzPts val="1600"/>
              <a:buFont typeface="Barlow"/>
              <a:buNone/>
            </a:pPr>
            <a:r>
              <a:t/>
            </a:r>
            <a:endParaRPr sz="900">
              <a:solidFill>
                <a:srgbClr val="351C75"/>
              </a:solidFill>
            </a:endParaRPr>
          </a:p>
        </p:txBody>
      </p:sp>
      <p:sp>
        <p:nvSpPr>
          <p:cNvPr id="91" name="Google Shape;91;p18"/>
          <p:cNvSpPr txBox="1"/>
          <p:nvPr/>
        </p:nvSpPr>
        <p:spPr>
          <a:xfrm>
            <a:off x="3258344" y="2926953"/>
            <a:ext cx="5364758" cy="444500"/>
          </a:xfrm>
          <a:prstGeom prst="rect">
            <a:avLst/>
          </a:prstGeom>
          <a:noFill/>
          <a:ln>
            <a:noFill/>
          </a:ln>
        </p:spPr>
        <p:txBody>
          <a:bodyPr anchorCtr="0" anchor="t" bIns="28575" lIns="57150" spcFirstLastPara="1" rIns="57150" wrap="square" tIns="28575">
            <a:noAutofit/>
          </a:bodyPr>
          <a:lstStyle/>
          <a:p>
            <a:pPr indent="0" lvl="0" marL="0" marR="0" rtl="0" algn="l">
              <a:lnSpc>
                <a:spcPct val="164705"/>
              </a:lnSpc>
              <a:spcBef>
                <a:spcPts val="0"/>
              </a:spcBef>
              <a:spcAft>
                <a:spcPts val="0"/>
              </a:spcAft>
              <a:buClr>
                <a:srgbClr val="272525"/>
              </a:buClr>
              <a:buSzPts val="1100"/>
              <a:buFont typeface="Montserrat"/>
              <a:buNone/>
            </a:pPr>
            <a:r>
              <a:t/>
            </a:r>
            <a:endParaRPr sz="900"/>
          </a:p>
        </p:txBody>
      </p:sp>
      <p:sp>
        <p:nvSpPr>
          <p:cNvPr id="92" name="Google Shape;92;p18"/>
          <p:cNvSpPr/>
          <p:nvPr/>
        </p:nvSpPr>
        <p:spPr>
          <a:xfrm>
            <a:off x="2806898" y="3618508"/>
            <a:ext cx="312539" cy="312539"/>
          </a:xfrm>
          <a:prstGeom prst="roundRect">
            <a:avLst>
              <a:gd fmla="val 5760" name="adj"/>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93" name="Google Shape;93;p18"/>
          <p:cNvSpPr txBox="1"/>
          <p:nvPr/>
        </p:nvSpPr>
        <p:spPr>
          <a:xfrm>
            <a:off x="2906117" y="3644304"/>
            <a:ext cx="114101" cy="259953"/>
          </a:xfrm>
          <a:prstGeom prst="rect">
            <a:avLst/>
          </a:prstGeom>
          <a:noFill/>
          <a:ln>
            <a:noFill/>
          </a:ln>
        </p:spPr>
        <p:txBody>
          <a:bodyPr anchorCtr="0" anchor="t" bIns="28575" lIns="57150" spcFirstLastPara="1" rIns="57150" wrap="square" tIns="28575">
            <a:noAutofit/>
          </a:bodyPr>
          <a:lstStyle/>
          <a:p>
            <a:pPr indent="0" lvl="0" marL="0" marR="0" rtl="0" algn="ctr">
              <a:lnSpc>
                <a:spcPct val="123076"/>
              </a:lnSpc>
              <a:spcBef>
                <a:spcPts val="0"/>
              </a:spcBef>
              <a:spcAft>
                <a:spcPts val="0"/>
              </a:spcAft>
              <a:buClr>
                <a:srgbClr val="396AF1"/>
              </a:buClr>
              <a:buSzPts val="1600"/>
              <a:buFont typeface="Barlow"/>
              <a:buNone/>
            </a:pPr>
            <a:r>
              <a:t/>
            </a:r>
            <a:endParaRPr sz="900">
              <a:solidFill>
                <a:srgbClr val="351C75"/>
              </a:solidFill>
            </a:endParaRPr>
          </a:p>
        </p:txBody>
      </p:sp>
      <p:sp>
        <p:nvSpPr>
          <p:cNvPr id="94" name="Google Shape;94;p18"/>
          <p:cNvSpPr txBox="1"/>
          <p:nvPr/>
        </p:nvSpPr>
        <p:spPr>
          <a:xfrm>
            <a:off x="3258344" y="3666133"/>
            <a:ext cx="1852414" cy="217289"/>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t/>
            </a:r>
            <a:endParaRPr sz="900">
              <a:solidFill>
                <a:srgbClr val="351C75"/>
              </a:solidFill>
            </a:endParaRPr>
          </a:p>
        </p:txBody>
      </p:sp>
      <p:pic>
        <p:nvPicPr>
          <p:cNvPr id="95" name="Google Shape;95;p18"/>
          <p:cNvPicPr preferRelativeResize="0"/>
          <p:nvPr/>
        </p:nvPicPr>
        <p:blipFill>
          <a:blip r:embed="rId4">
            <a:alphaModFix/>
          </a:blip>
          <a:stretch>
            <a:fillRect/>
          </a:stretch>
        </p:blipFill>
        <p:spPr>
          <a:xfrm>
            <a:off x="667625" y="282349"/>
            <a:ext cx="8362300" cy="37299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descr="preencoded.png" id="101" name="Google Shape;101;p1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02" name="Google Shape;102;p19"/>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03" name="Google Shape;103;p19"/>
          <p:cNvSpPr txBox="1"/>
          <p:nvPr/>
        </p:nvSpPr>
        <p:spPr>
          <a:xfrm>
            <a:off x="3053776" y="4581800"/>
            <a:ext cx="5226300" cy="433500"/>
          </a:xfrm>
          <a:prstGeom prst="rect">
            <a:avLst/>
          </a:prstGeom>
          <a:noFill/>
          <a:ln>
            <a:noFill/>
          </a:ln>
          <a:effectLst>
            <a:outerShdw blurRad="57150" rotWithShape="0" algn="bl" dir="5400000" dist="19050">
              <a:srgbClr val="000000">
                <a:alpha val="50000"/>
              </a:srgbClr>
            </a:outerShdw>
            <a:reflection blurRad="0" dir="5400000" dist="38100" endA="0" endPos="63000" fadeDir="5400012" kx="0" rotWithShape="0" algn="bl" stA="57000" stPos="0" sy="-100000" ky="0"/>
          </a:effectLst>
        </p:spPr>
        <p:txBody>
          <a:bodyPr anchorCtr="0" anchor="t" bIns="28575" lIns="57150" spcFirstLastPara="1" rIns="57150" wrap="square" tIns="28575">
            <a:noAutofit/>
          </a:bodyPr>
          <a:lstStyle/>
          <a:p>
            <a:pPr indent="0" lvl="0" marL="0" marR="0" rtl="0" algn="l">
              <a:lnSpc>
                <a:spcPct val="125581"/>
              </a:lnSpc>
              <a:spcBef>
                <a:spcPts val="0"/>
              </a:spcBef>
              <a:spcAft>
                <a:spcPts val="0"/>
              </a:spcAft>
              <a:buClr>
                <a:srgbClr val="396AF1"/>
              </a:buClr>
              <a:buSzPts val="2700"/>
              <a:buFont typeface="Barlow"/>
              <a:buNone/>
            </a:pPr>
            <a:r>
              <a:rPr b="1" lang="en" sz="2700">
                <a:solidFill>
                  <a:srgbClr val="351C75"/>
                </a:solidFill>
                <a:latin typeface="Barlow"/>
                <a:ea typeface="Barlow"/>
                <a:cs typeface="Barlow"/>
                <a:sym typeface="Barlow"/>
              </a:rPr>
              <a:t>Career Oriented Page</a:t>
            </a:r>
            <a:endParaRPr sz="900">
              <a:solidFill>
                <a:srgbClr val="351C75"/>
              </a:solidFill>
            </a:endParaRPr>
          </a:p>
        </p:txBody>
      </p:sp>
      <p:sp>
        <p:nvSpPr>
          <p:cNvPr id="104" name="Google Shape;104;p19"/>
          <p:cNvSpPr/>
          <p:nvPr/>
        </p:nvSpPr>
        <p:spPr>
          <a:xfrm>
            <a:off x="2806898" y="1137047"/>
            <a:ext cx="5816203" cy="1078507"/>
          </a:xfrm>
          <a:prstGeom prst="roundRect">
            <a:avLst>
              <a:gd fmla="val 1670" name="adj"/>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05" name="Google Shape;105;p19"/>
          <p:cNvSpPr txBox="1"/>
          <p:nvPr/>
        </p:nvSpPr>
        <p:spPr>
          <a:xfrm>
            <a:off x="2945804" y="1054228"/>
            <a:ext cx="1576500" cy="2172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t/>
            </a:r>
            <a:endParaRPr sz="900">
              <a:solidFill>
                <a:srgbClr val="351C75"/>
              </a:solidFill>
            </a:endParaRPr>
          </a:p>
        </p:txBody>
      </p:sp>
      <p:sp>
        <p:nvSpPr>
          <p:cNvPr id="106" name="Google Shape;106;p19"/>
          <p:cNvSpPr txBox="1"/>
          <p:nvPr/>
        </p:nvSpPr>
        <p:spPr>
          <a:xfrm>
            <a:off x="2945804" y="1632148"/>
            <a:ext cx="5538391" cy="444500"/>
          </a:xfrm>
          <a:prstGeom prst="rect">
            <a:avLst/>
          </a:prstGeom>
          <a:noFill/>
          <a:ln>
            <a:noFill/>
          </a:ln>
        </p:spPr>
        <p:txBody>
          <a:bodyPr anchorCtr="0" anchor="t" bIns="28575" lIns="57150" spcFirstLastPara="1" rIns="57150" wrap="square" tIns="28575">
            <a:noAutofit/>
          </a:bodyPr>
          <a:lstStyle/>
          <a:p>
            <a:pPr indent="0" lvl="0" marL="0" marR="0" rtl="0" algn="l">
              <a:lnSpc>
                <a:spcPct val="164705"/>
              </a:lnSpc>
              <a:spcBef>
                <a:spcPts val="0"/>
              </a:spcBef>
              <a:spcAft>
                <a:spcPts val="0"/>
              </a:spcAft>
              <a:buClr>
                <a:srgbClr val="272525"/>
              </a:buClr>
              <a:buSzPts val="1100"/>
              <a:buFont typeface="Montserrat"/>
              <a:buNone/>
            </a:pPr>
            <a:r>
              <a:t/>
            </a:r>
            <a:endParaRPr sz="900"/>
          </a:p>
        </p:txBody>
      </p:sp>
      <p:sp>
        <p:nvSpPr>
          <p:cNvPr id="107" name="Google Shape;107;p19"/>
          <p:cNvSpPr/>
          <p:nvPr/>
        </p:nvSpPr>
        <p:spPr>
          <a:xfrm>
            <a:off x="2806898" y="2353469"/>
            <a:ext cx="5816203" cy="1078507"/>
          </a:xfrm>
          <a:prstGeom prst="roundRect">
            <a:avLst>
              <a:gd fmla="val 1670" name="adj"/>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08" name="Google Shape;108;p19"/>
          <p:cNvSpPr txBox="1"/>
          <p:nvPr/>
        </p:nvSpPr>
        <p:spPr>
          <a:xfrm>
            <a:off x="2945804" y="2848570"/>
            <a:ext cx="5538391" cy="444500"/>
          </a:xfrm>
          <a:prstGeom prst="rect">
            <a:avLst/>
          </a:prstGeom>
          <a:noFill/>
          <a:ln>
            <a:noFill/>
          </a:ln>
        </p:spPr>
        <p:txBody>
          <a:bodyPr anchorCtr="0" anchor="t" bIns="28575" lIns="57150" spcFirstLastPara="1" rIns="57150" wrap="square" tIns="28575">
            <a:noAutofit/>
          </a:bodyPr>
          <a:lstStyle/>
          <a:p>
            <a:pPr indent="0" lvl="0" marL="0" marR="0" rtl="0" algn="l">
              <a:lnSpc>
                <a:spcPct val="164705"/>
              </a:lnSpc>
              <a:spcBef>
                <a:spcPts val="0"/>
              </a:spcBef>
              <a:spcAft>
                <a:spcPts val="0"/>
              </a:spcAft>
              <a:buClr>
                <a:srgbClr val="272525"/>
              </a:buClr>
              <a:buSzPts val="1100"/>
              <a:buFont typeface="Montserrat"/>
              <a:buNone/>
            </a:pPr>
            <a:r>
              <a:t/>
            </a:r>
            <a:endParaRPr sz="900"/>
          </a:p>
        </p:txBody>
      </p:sp>
      <p:sp>
        <p:nvSpPr>
          <p:cNvPr id="109" name="Google Shape;109;p19"/>
          <p:cNvSpPr/>
          <p:nvPr/>
        </p:nvSpPr>
        <p:spPr>
          <a:xfrm>
            <a:off x="2806898" y="3570883"/>
            <a:ext cx="5816203" cy="1077516"/>
          </a:xfrm>
          <a:prstGeom prst="roundRect">
            <a:avLst>
              <a:gd fmla="val 1670" name="adj"/>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10" name="Google Shape;110;p19"/>
          <p:cNvSpPr txBox="1"/>
          <p:nvPr/>
        </p:nvSpPr>
        <p:spPr>
          <a:xfrm>
            <a:off x="2945804" y="3709789"/>
            <a:ext cx="1388070" cy="216297"/>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t/>
            </a:r>
            <a:endParaRPr sz="900">
              <a:solidFill>
                <a:srgbClr val="351C75"/>
              </a:solidFill>
            </a:endParaRPr>
          </a:p>
        </p:txBody>
      </p:sp>
      <p:sp>
        <p:nvSpPr>
          <p:cNvPr id="111" name="Google Shape;111;p19"/>
          <p:cNvSpPr txBox="1"/>
          <p:nvPr/>
        </p:nvSpPr>
        <p:spPr>
          <a:xfrm>
            <a:off x="2945804" y="4064992"/>
            <a:ext cx="5538391" cy="444500"/>
          </a:xfrm>
          <a:prstGeom prst="rect">
            <a:avLst/>
          </a:prstGeom>
          <a:noFill/>
          <a:ln>
            <a:noFill/>
          </a:ln>
        </p:spPr>
        <p:txBody>
          <a:bodyPr anchorCtr="0" anchor="t" bIns="28575" lIns="57150" spcFirstLastPara="1" rIns="57150" wrap="square" tIns="28575">
            <a:noAutofit/>
          </a:bodyPr>
          <a:lstStyle/>
          <a:p>
            <a:pPr indent="0" lvl="0" marL="0" marR="0" rtl="0" algn="l">
              <a:lnSpc>
                <a:spcPct val="164705"/>
              </a:lnSpc>
              <a:spcBef>
                <a:spcPts val="0"/>
              </a:spcBef>
              <a:spcAft>
                <a:spcPts val="0"/>
              </a:spcAft>
              <a:buClr>
                <a:srgbClr val="272525"/>
              </a:buClr>
              <a:buSzPts val="1100"/>
              <a:buFont typeface="Montserrat"/>
              <a:buNone/>
            </a:pPr>
            <a:r>
              <a:t/>
            </a:r>
            <a:endParaRPr sz="900"/>
          </a:p>
        </p:txBody>
      </p:sp>
      <p:pic>
        <p:nvPicPr>
          <p:cNvPr id="112" name="Google Shape;112;p19"/>
          <p:cNvPicPr preferRelativeResize="0"/>
          <p:nvPr/>
        </p:nvPicPr>
        <p:blipFill>
          <a:blip r:embed="rId4">
            <a:alphaModFix/>
          </a:blip>
          <a:stretch>
            <a:fillRect/>
          </a:stretch>
        </p:blipFill>
        <p:spPr>
          <a:xfrm>
            <a:off x="3261223" y="413950"/>
            <a:ext cx="5758049" cy="3068726"/>
          </a:xfrm>
          <a:prstGeom prst="rect">
            <a:avLst/>
          </a:prstGeom>
          <a:noFill/>
          <a:ln>
            <a:noFill/>
          </a:ln>
        </p:spPr>
      </p:pic>
      <p:sp>
        <p:nvSpPr>
          <p:cNvPr id="113" name="Google Shape;113;p19"/>
          <p:cNvSpPr txBox="1"/>
          <p:nvPr/>
        </p:nvSpPr>
        <p:spPr>
          <a:xfrm>
            <a:off x="204875" y="260375"/>
            <a:ext cx="2166300" cy="45567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200">
                <a:solidFill>
                  <a:srgbClr val="374151"/>
                </a:solidFill>
                <a:latin typeface="Roboto"/>
                <a:ea typeface="Roboto"/>
                <a:cs typeface="Roboto"/>
                <a:sym typeface="Roboto"/>
              </a:rPr>
              <a:t>The Career Options page serves as a comprehensive hub on a career website, providing visitors with a diverse range of   career paths. This page showcases various professions, industries, and roles . Users can explore different career options based on categories such as industry, or specific skills. Each career option typically includes detailed descriptions, and potential growth prospects. We have taken namely three major subject fields: a-Machine Learning and Data Science,Entrepreneurship and Software Developmen</a:t>
            </a:r>
            <a:r>
              <a:rPr lang="en" sz="1200">
                <a:solidFill>
                  <a:srgbClr val="374151"/>
                </a:solidFill>
                <a:highlight>
                  <a:srgbClr val="F7F7F8"/>
                </a:highlight>
                <a:latin typeface="Roboto"/>
                <a:ea typeface="Roboto"/>
                <a:cs typeface="Roboto"/>
                <a:sym typeface="Roboto"/>
              </a:rPr>
              <a:t>t </a:t>
            </a:r>
            <a:endParaRPr sz="1200">
              <a:solidFill>
                <a:srgbClr val="374151"/>
              </a:solidFill>
              <a:highlight>
                <a:srgbClr val="F7F7F8"/>
              </a:highlight>
              <a:latin typeface="Roboto"/>
              <a:ea typeface="Roboto"/>
              <a:cs typeface="Roboto"/>
              <a:sym typeface="Roboto"/>
            </a:endParaRPr>
          </a:p>
          <a:p>
            <a:pPr indent="0" lvl="0" marL="914400" rtl="0" algn="just">
              <a:lnSpc>
                <a:spcPct val="115000"/>
              </a:lnSpc>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descr="preencoded.png" id="119" name="Google Shape;119;p20"/>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20" name="Google Shape;120;p20"/>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21" name="Google Shape;121;p20"/>
          <p:cNvSpPr txBox="1"/>
          <p:nvPr/>
        </p:nvSpPr>
        <p:spPr>
          <a:xfrm>
            <a:off x="5057975" y="4457125"/>
            <a:ext cx="3796800" cy="423600"/>
          </a:xfrm>
          <a:prstGeom prst="rect">
            <a:avLst/>
          </a:prstGeom>
          <a:noFill/>
          <a:ln>
            <a:noFill/>
          </a:ln>
          <a:effectLst>
            <a:outerShdw blurRad="57150" rotWithShape="0" algn="bl" dir="5400000" dist="19050">
              <a:srgbClr val="000000">
                <a:alpha val="50000"/>
              </a:srgbClr>
            </a:outerShdw>
            <a:reflection blurRad="0" dir="5400000" dist="57150" endA="0" endPos="74000" fadeDir="5400012" kx="0" rotWithShape="0" algn="bl" stA="73000" stPos="0" sy="-100000" ky="0"/>
          </a:effectLst>
        </p:spPr>
        <p:txBody>
          <a:bodyPr anchorCtr="0" anchor="t" bIns="28575" lIns="57150" spcFirstLastPara="1" rIns="57150" wrap="square" tIns="28575">
            <a:noAutofit/>
          </a:bodyPr>
          <a:lstStyle/>
          <a:p>
            <a:pPr indent="0" lvl="0" marL="0" marR="0" rtl="0" algn="l">
              <a:lnSpc>
                <a:spcPct val="126829"/>
              </a:lnSpc>
              <a:spcBef>
                <a:spcPts val="0"/>
              </a:spcBef>
              <a:spcAft>
                <a:spcPts val="0"/>
              </a:spcAft>
              <a:buClr>
                <a:srgbClr val="396AF1"/>
              </a:buClr>
              <a:buSzPts val="2600"/>
              <a:buFont typeface="Barlow"/>
              <a:buNone/>
            </a:pPr>
            <a:r>
              <a:rPr b="1" lang="en" sz="2600">
                <a:solidFill>
                  <a:srgbClr val="351C75"/>
                </a:solidFill>
                <a:latin typeface="Barlow"/>
                <a:ea typeface="Barlow"/>
                <a:cs typeface="Barlow"/>
                <a:sym typeface="Barlow"/>
              </a:rPr>
              <a:t>Elective Oriented page</a:t>
            </a:r>
            <a:endParaRPr sz="900">
              <a:solidFill>
                <a:srgbClr val="351C75"/>
              </a:solidFill>
            </a:endParaRPr>
          </a:p>
        </p:txBody>
      </p:sp>
      <p:sp>
        <p:nvSpPr>
          <p:cNvPr id="122" name="Google Shape;122;p20"/>
          <p:cNvSpPr txBox="1"/>
          <p:nvPr/>
        </p:nvSpPr>
        <p:spPr>
          <a:xfrm>
            <a:off x="2925961" y="3577828"/>
            <a:ext cx="110133" cy="248047"/>
          </a:xfrm>
          <a:prstGeom prst="rect">
            <a:avLst/>
          </a:prstGeom>
          <a:noFill/>
          <a:ln>
            <a:noFill/>
          </a:ln>
        </p:spPr>
        <p:txBody>
          <a:bodyPr anchorCtr="0" anchor="t" bIns="28575" lIns="57150" spcFirstLastPara="1" rIns="57150" wrap="square" tIns="28575">
            <a:noAutofit/>
          </a:bodyPr>
          <a:lstStyle/>
          <a:p>
            <a:pPr indent="0" lvl="0" marL="0" marR="0" rtl="0" algn="ctr">
              <a:lnSpc>
                <a:spcPct val="124000"/>
              </a:lnSpc>
              <a:spcBef>
                <a:spcPts val="0"/>
              </a:spcBef>
              <a:spcAft>
                <a:spcPts val="0"/>
              </a:spcAft>
              <a:buClr>
                <a:srgbClr val="396AF1"/>
              </a:buClr>
              <a:buSzPts val="1600"/>
              <a:buFont typeface="Barlow"/>
              <a:buNone/>
            </a:pPr>
            <a:r>
              <a:t/>
            </a:r>
            <a:endParaRPr sz="900"/>
          </a:p>
        </p:txBody>
      </p:sp>
      <p:sp>
        <p:nvSpPr>
          <p:cNvPr id="123" name="Google Shape;123;p20"/>
          <p:cNvSpPr txBox="1"/>
          <p:nvPr/>
        </p:nvSpPr>
        <p:spPr>
          <a:xfrm>
            <a:off x="5132575" y="3598150"/>
            <a:ext cx="3110700" cy="207300"/>
          </a:xfrm>
          <a:prstGeom prst="rect">
            <a:avLst/>
          </a:prstGeom>
          <a:noFill/>
          <a:ln>
            <a:noFill/>
          </a:ln>
        </p:spPr>
        <p:txBody>
          <a:bodyPr anchorCtr="0" anchor="t" bIns="28575" lIns="57150" spcFirstLastPara="1" rIns="57150" wrap="square" tIns="28575">
            <a:noAutofit/>
          </a:bodyPr>
          <a:lstStyle/>
          <a:p>
            <a:pPr indent="0" lvl="0" marL="0" marR="0" rtl="0" algn="l">
              <a:lnSpc>
                <a:spcPct val="130000"/>
              </a:lnSpc>
              <a:spcBef>
                <a:spcPts val="0"/>
              </a:spcBef>
              <a:spcAft>
                <a:spcPts val="0"/>
              </a:spcAft>
              <a:buClr>
                <a:srgbClr val="396AF1"/>
              </a:buClr>
              <a:buSzPts val="1300"/>
              <a:buFont typeface="Barlow"/>
              <a:buNone/>
            </a:pPr>
            <a:r>
              <a:t/>
            </a:r>
            <a:endParaRPr sz="900">
              <a:solidFill>
                <a:srgbClr val="351C75"/>
              </a:solidFill>
            </a:endParaRPr>
          </a:p>
        </p:txBody>
      </p:sp>
      <p:pic>
        <p:nvPicPr>
          <p:cNvPr id="124" name="Google Shape;124;p20"/>
          <p:cNvPicPr preferRelativeResize="0"/>
          <p:nvPr/>
        </p:nvPicPr>
        <p:blipFill>
          <a:blip r:embed="rId4">
            <a:alphaModFix/>
          </a:blip>
          <a:stretch>
            <a:fillRect/>
          </a:stretch>
        </p:blipFill>
        <p:spPr>
          <a:xfrm>
            <a:off x="953800" y="14700"/>
            <a:ext cx="6230025" cy="2931774"/>
          </a:xfrm>
          <a:prstGeom prst="rect">
            <a:avLst/>
          </a:prstGeom>
          <a:noFill/>
          <a:ln>
            <a:noFill/>
          </a:ln>
        </p:spPr>
      </p:pic>
      <p:sp>
        <p:nvSpPr>
          <p:cNvPr id="125" name="Google Shape;125;p20"/>
          <p:cNvSpPr txBox="1"/>
          <p:nvPr/>
        </p:nvSpPr>
        <p:spPr>
          <a:xfrm>
            <a:off x="727800" y="3125550"/>
            <a:ext cx="6402600" cy="115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The Elective Courses page on an educational website showcases a curated selection of optional courses available to students within their academic program. Unlike core courses, electives provide students with the flexibility to tailor their education to their specific interests and career goals. This page provides detailed descriptions of elective courses, including course titles, brief summaries, learning objectives, and prerequisites. It often includes information about the faculty teaching the course and any unique projects or research opportunities associated with the elective. </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4A7D6"/>
        </a:solidFill>
      </p:bgPr>
    </p:bg>
    <p:spTree>
      <p:nvGrpSpPr>
        <p:cNvPr id="130" name="Shape 130"/>
        <p:cNvGrpSpPr/>
        <p:nvPr/>
      </p:nvGrpSpPr>
      <p:grpSpPr>
        <a:xfrm>
          <a:off x="0" y="0"/>
          <a:ext cx="0" cy="0"/>
          <a:chOff x="0" y="0"/>
          <a:chExt cx="0" cy="0"/>
        </a:xfrm>
      </p:grpSpPr>
      <p:pic>
        <p:nvPicPr>
          <p:cNvPr descr="preencoded.png" id="131" name="Google Shape;131;p2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2" name="Google Shape;132;p21"/>
          <p:cNvSpPr/>
          <p:nvPr/>
        </p:nvSpPr>
        <p:spPr>
          <a:xfrm>
            <a:off x="0" y="0"/>
            <a:ext cx="9144000" cy="5143500"/>
          </a:xfrm>
          <a:prstGeom prst="rect">
            <a:avLst/>
          </a:prstGeom>
          <a:solidFill>
            <a:srgbClr val="D9D2E9"/>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33" name="Google Shape;133;p21"/>
          <p:cNvSpPr txBox="1"/>
          <p:nvPr/>
        </p:nvSpPr>
        <p:spPr>
          <a:xfrm>
            <a:off x="952975" y="445275"/>
            <a:ext cx="6553200" cy="977700"/>
          </a:xfrm>
          <a:prstGeom prst="rect">
            <a:avLst/>
          </a:prstGeom>
          <a:noFill/>
          <a:ln>
            <a:noFill/>
          </a:ln>
          <a:effectLst>
            <a:outerShdw blurRad="57150" rotWithShape="0" algn="bl" dir="5400000" dist="19050">
              <a:srgbClr val="000000">
                <a:alpha val="50000"/>
              </a:srgbClr>
            </a:outerShdw>
          </a:effectLst>
        </p:spPr>
        <p:txBody>
          <a:bodyPr anchorCtr="0" anchor="t" bIns="28575" lIns="57150" spcFirstLastPara="1" rIns="57150" wrap="square" tIns="28575">
            <a:noAutofit/>
          </a:bodyPr>
          <a:lstStyle/>
          <a:p>
            <a:pPr indent="0" lvl="0" marL="0" marR="0" rtl="0" algn="l">
              <a:lnSpc>
                <a:spcPct val="125581"/>
              </a:lnSpc>
              <a:spcBef>
                <a:spcPts val="0"/>
              </a:spcBef>
              <a:spcAft>
                <a:spcPts val="0"/>
              </a:spcAft>
              <a:buClr>
                <a:srgbClr val="396AF1"/>
              </a:buClr>
              <a:buSzPts val="2700"/>
              <a:buFont typeface="Barlow"/>
              <a:buNone/>
            </a:pPr>
            <a:r>
              <a:rPr b="1" lang="en" sz="2700">
                <a:solidFill>
                  <a:srgbClr val="351C75"/>
                </a:solidFill>
                <a:latin typeface="Barlow"/>
                <a:ea typeface="Barlow"/>
                <a:cs typeface="Barlow"/>
                <a:sym typeface="Barlow"/>
              </a:rPr>
              <a:t>Subject</a:t>
            </a:r>
            <a:endParaRPr b="1" sz="2700">
              <a:solidFill>
                <a:srgbClr val="351C75"/>
              </a:solidFill>
              <a:latin typeface="Barlow"/>
              <a:ea typeface="Barlow"/>
              <a:cs typeface="Barlow"/>
              <a:sym typeface="Barlow"/>
            </a:endParaRPr>
          </a:p>
          <a:p>
            <a:pPr indent="0" lvl="0" marL="0" marR="0" rtl="0" algn="l">
              <a:lnSpc>
                <a:spcPct val="125581"/>
              </a:lnSpc>
              <a:spcBef>
                <a:spcPts val="0"/>
              </a:spcBef>
              <a:spcAft>
                <a:spcPts val="0"/>
              </a:spcAft>
              <a:buClr>
                <a:srgbClr val="396AF1"/>
              </a:buClr>
              <a:buSzPts val="2700"/>
              <a:buFont typeface="Barlow"/>
              <a:buNone/>
            </a:pPr>
            <a:r>
              <a:rPr b="1" lang="en" sz="2700">
                <a:solidFill>
                  <a:srgbClr val="351C75"/>
                </a:solidFill>
                <a:latin typeface="Barlow"/>
                <a:ea typeface="Barlow"/>
                <a:cs typeface="Barlow"/>
                <a:sym typeface="Barlow"/>
              </a:rPr>
              <a:t>Orientation</a:t>
            </a:r>
            <a:endParaRPr b="1" sz="2700">
              <a:solidFill>
                <a:srgbClr val="351C75"/>
              </a:solidFill>
              <a:latin typeface="Barlow"/>
              <a:ea typeface="Barlow"/>
              <a:cs typeface="Barlow"/>
              <a:sym typeface="Barlow"/>
            </a:endParaRPr>
          </a:p>
        </p:txBody>
      </p:sp>
      <p:sp>
        <p:nvSpPr>
          <p:cNvPr id="134" name="Google Shape;134;p21"/>
          <p:cNvSpPr txBox="1"/>
          <p:nvPr/>
        </p:nvSpPr>
        <p:spPr>
          <a:xfrm>
            <a:off x="952981" y="1750309"/>
            <a:ext cx="1388100" cy="2172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t/>
            </a:r>
            <a:endParaRPr sz="1100">
              <a:solidFill>
                <a:schemeClr val="dk1"/>
              </a:solidFill>
            </a:endParaRPr>
          </a:p>
        </p:txBody>
      </p:sp>
      <p:sp>
        <p:nvSpPr>
          <p:cNvPr id="135" name="Google Shape;135;p21"/>
          <p:cNvSpPr txBox="1"/>
          <p:nvPr/>
        </p:nvSpPr>
        <p:spPr>
          <a:xfrm>
            <a:off x="3024445" y="1730134"/>
            <a:ext cx="1452600" cy="2172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t/>
            </a:r>
            <a:endParaRPr sz="1100">
              <a:solidFill>
                <a:schemeClr val="dk1"/>
              </a:solidFill>
            </a:endParaRPr>
          </a:p>
        </p:txBody>
      </p:sp>
      <p:sp>
        <p:nvSpPr>
          <p:cNvPr id="136" name="Google Shape;136;p21"/>
          <p:cNvSpPr txBox="1"/>
          <p:nvPr/>
        </p:nvSpPr>
        <p:spPr>
          <a:xfrm>
            <a:off x="4902489" y="1730134"/>
            <a:ext cx="1388100" cy="2172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rPr b="1" i="0" lang="en" sz="1500" u="none">
                <a:solidFill>
                  <a:schemeClr val="dk1"/>
                </a:solidFill>
                <a:latin typeface="Barlow"/>
                <a:ea typeface="Barlow"/>
                <a:cs typeface="Barlow"/>
                <a:sym typeface="Barlow"/>
              </a:rPr>
              <a:t>Local Events</a:t>
            </a:r>
            <a:endParaRPr sz="1100">
              <a:solidFill>
                <a:schemeClr val="dk1"/>
              </a:solidFill>
            </a:endParaRPr>
          </a:p>
        </p:txBody>
      </p:sp>
      <p:pic>
        <p:nvPicPr>
          <p:cNvPr id="137" name="Google Shape;137;p21"/>
          <p:cNvPicPr preferRelativeResize="0"/>
          <p:nvPr/>
        </p:nvPicPr>
        <p:blipFill>
          <a:blip r:embed="rId4">
            <a:alphaModFix/>
          </a:blip>
          <a:stretch>
            <a:fillRect/>
          </a:stretch>
        </p:blipFill>
        <p:spPr>
          <a:xfrm>
            <a:off x="3271850" y="1316825"/>
            <a:ext cx="5526324" cy="2945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42" name="Shape 142"/>
        <p:cNvGrpSpPr/>
        <p:nvPr/>
      </p:nvGrpSpPr>
      <p:grpSpPr>
        <a:xfrm>
          <a:off x="0" y="0"/>
          <a:ext cx="0" cy="0"/>
          <a:chOff x="0" y="0"/>
          <a:chExt cx="0" cy="0"/>
        </a:xfrm>
      </p:grpSpPr>
      <p:pic>
        <p:nvPicPr>
          <p:cNvPr descr="preencoded.png" id="143" name="Google Shape;143;p2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44" name="Google Shape;144;p22"/>
          <p:cNvSpPr/>
          <p:nvPr/>
        </p:nvSpPr>
        <p:spPr>
          <a:xfrm>
            <a:off x="0" y="0"/>
            <a:ext cx="9144000" cy="5143500"/>
          </a:xfrm>
          <a:prstGeom prst="rect">
            <a:avLst/>
          </a:prstGeom>
          <a:solidFill>
            <a:srgbClr val="EEEFF5"/>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pic>
        <p:nvPicPr>
          <p:cNvPr descr="preencoded.png" id="145" name="Google Shape;145;p22"/>
          <p:cNvPicPr preferRelativeResize="0"/>
          <p:nvPr/>
        </p:nvPicPr>
        <p:blipFill rotWithShape="1">
          <a:blip r:embed="rId4">
            <a:alphaModFix/>
          </a:blip>
          <a:srcRect b="0" l="0" r="0" t="0"/>
          <a:stretch/>
        </p:blipFill>
        <p:spPr>
          <a:xfrm>
            <a:off x="0" y="0"/>
            <a:ext cx="9144000" cy="5143500"/>
          </a:xfrm>
          <a:prstGeom prst="rect">
            <a:avLst/>
          </a:prstGeom>
          <a:noFill/>
          <a:ln>
            <a:noFill/>
          </a:ln>
        </p:spPr>
      </p:pic>
      <p:sp>
        <p:nvSpPr>
          <p:cNvPr id="146" name="Google Shape;146;p22"/>
          <p:cNvSpPr/>
          <p:nvPr/>
        </p:nvSpPr>
        <p:spPr>
          <a:xfrm>
            <a:off x="-106725" y="0"/>
            <a:ext cx="9144000" cy="5143500"/>
          </a:xfrm>
          <a:prstGeom prst="rect">
            <a:avLst/>
          </a:prstGeom>
          <a:solidFill>
            <a:srgbClr val="D9D2E9"/>
          </a:solidFill>
          <a:ln>
            <a:noFill/>
          </a:ln>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47" name="Google Shape;147;p22"/>
          <p:cNvSpPr txBox="1"/>
          <p:nvPr/>
        </p:nvSpPr>
        <p:spPr>
          <a:xfrm>
            <a:off x="1100325" y="352476"/>
            <a:ext cx="4247700" cy="618300"/>
          </a:xfrm>
          <a:prstGeom prst="rect">
            <a:avLst/>
          </a:prstGeom>
          <a:noFill/>
          <a:ln>
            <a:noFill/>
          </a:ln>
          <a:effectLst>
            <a:outerShdw blurRad="57150" rotWithShape="0" algn="bl" dir="5400000" dist="19050">
              <a:srgbClr val="000000">
                <a:alpha val="50000"/>
              </a:srgbClr>
            </a:outerShdw>
          </a:effectLst>
        </p:spPr>
        <p:txBody>
          <a:bodyPr anchorCtr="0" anchor="t" bIns="28575" lIns="57150" spcFirstLastPara="1" rIns="57150" wrap="square" tIns="28575">
            <a:noAutofit/>
          </a:bodyPr>
          <a:lstStyle/>
          <a:p>
            <a:pPr indent="0" lvl="0" marL="0" marR="0" rtl="0" algn="l">
              <a:lnSpc>
                <a:spcPct val="125581"/>
              </a:lnSpc>
              <a:spcBef>
                <a:spcPts val="0"/>
              </a:spcBef>
              <a:spcAft>
                <a:spcPts val="0"/>
              </a:spcAft>
              <a:buClr>
                <a:srgbClr val="396AF1"/>
              </a:buClr>
              <a:buSzPts val="2700"/>
              <a:buFont typeface="Barlow"/>
              <a:buNone/>
            </a:pPr>
            <a:r>
              <a:rPr b="1" lang="en" sz="2700">
                <a:solidFill>
                  <a:srgbClr val="351C75"/>
                </a:solidFill>
                <a:latin typeface="Barlow"/>
                <a:ea typeface="Barlow"/>
                <a:cs typeface="Barlow"/>
                <a:sym typeface="Barlow"/>
              </a:rPr>
              <a:t>Technologies</a:t>
            </a:r>
            <a:endParaRPr sz="900">
              <a:solidFill>
                <a:srgbClr val="351C75"/>
              </a:solidFill>
            </a:endParaRPr>
          </a:p>
        </p:txBody>
      </p:sp>
      <p:sp>
        <p:nvSpPr>
          <p:cNvPr id="148" name="Google Shape;148;p22"/>
          <p:cNvSpPr/>
          <p:nvPr/>
        </p:nvSpPr>
        <p:spPr>
          <a:xfrm>
            <a:off x="1100325" y="1122775"/>
            <a:ext cx="2221500" cy="3420300"/>
          </a:xfrm>
          <a:prstGeom prst="roundRect">
            <a:avLst>
              <a:gd fmla="val 915" name="adj"/>
            </a:avLst>
          </a:prstGeom>
          <a:solidFill>
            <a:srgbClr val="F3F3F3"/>
          </a:solidFill>
          <a:ln>
            <a:noFill/>
          </a:ln>
          <a:effectLst>
            <a:reflection blurRad="0" dir="5400000" dist="38100" endA="0" endPos="30000" fadeDir="5400012" kx="0" rotWithShape="0" algn="bl" stPos="0" sy="-100000" ky="0"/>
          </a:effectLst>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49" name="Google Shape;149;p22"/>
          <p:cNvSpPr txBox="1"/>
          <p:nvPr/>
        </p:nvSpPr>
        <p:spPr>
          <a:xfrm>
            <a:off x="1291425" y="1200350"/>
            <a:ext cx="1891500" cy="7410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rPr b="1" lang="en" sz="1600">
                <a:solidFill>
                  <a:srgbClr val="351C75"/>
                </a:solidFill>
                <a:latin typeface="Barlow"/>
                <a:ea typeface="Barlow"/>
                <a:cs typeface="Barlow"/>
                <a:sym typeface="Barlow"/>
              </a:rPr>
              <a:t>HTML,CSS</a:t>
            </a:r>
            <a:endParaRPr b="1" sz="1600">
              <a:solidFill>
                <a:srgbClr val="351C75"/>
              </a:solidFill>
              <a:latin typeface="Barlow"/>
              <a:ea typeface="Barlow"/>
              <a:cs typeface="Barlow"/>
              <a:sym typeface="Barlow"/>
            </a:endParaRPr>
          </a:p>
          <a:p>
            <a:pPr indent="0" lvl="0" marL="0" marR="0" rtl="0" algn="l">
              <a:lnSpc>
                <a:spcPct val="128571"/>
              </a:lnSpc>
              <a:spcBef>
                <a:spcPts val="0"/>
              </a:spcBef>
              <a:spcAft>
                <a:spcPts val="0"/>
              </a:spcAft>
              <a:buClr>
                <a:srgbClr val="396AF1"/>
              </a:buClr>
              <a:buSzPts val="1300"/>
              <a:buFont typeface="Barlow"/>
              <a:buNone/>
            </a:pPr>
            <a:r>
              <a:rPr b="1" lang="en" sz="1600">
                <a:solidFill>
                  <a:srgbClr val="351C75"/>
                </a:solidFill>
                <a:latin typeface="Barlow"/>
                <a:ea typeface="Barlow"/>
                <a:cs typeface="Barlow"/>
                <a:sym typeface="Barlow"/>
              </a:rPr>
              <a:t>JAVASCRIPT</a:t>
            </a:r>
            <a:endParaRPr b="1" sz="1600">
              <a:solidFill>
                <a:srgbClr val="351C75"/>
              </a:solidFill>
              <a:latin typeface="Barlow"/>
              <a:ea typeface="Barlow"/>
              <a:cs typeface="Barlow"/>
              <a:sym typeface="Barlow"/>
            </a:endParaRPr>
          </a:p>
        </p:txBody>
      </p:sp>
      <p:sp>
        <p:nvSpPr>
          <p:cNvPr id="150" name="Google Shape;150;p22"/>
          <p:cNvSpPr txBox="1"/>
          <p:nvPr/>
        </p:nvSpPr>
        <p:spPr>
          <a:xfrm>
            <a:off x="1239125" y="2219273"/>
            <a:ext cx="1806300" cy="2149500"/>
          </a:xfrm>
          <a:prstGeom prst="rect">
            <a:avLst/>
          </a:prstGeom>
          <a:noFill/>
          <a:ln>
            <a:noFill/>
          </a:ln>
        </p:spPr>
        <p:txBody>
          <a:bodyPr anchorCtr="0" anchor="t" bIns="28575" lIns="57150" spcFirstLastPara="1" rIns="57150" wrap="square" tIns="28575">
            <a:noAutofit/>
          </a:bodyPr>
          <a:lstStyle/>
          <a:p>
            <a:pPr indent="0" lvl="0" marL="0" rtl="0" algn="just">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HTML uses tags to define various parts of a web page, providing a hierarchic</a:t>
            </a:r>
            <a:r>
              <a:rPr lang="en" sz="1200">
                <a:solidFill>
                  <a:srgbClr val="374151"/>
                </a:solidFill>
                <a:highlight>
                  <a:srgbClr val="F7F7F8"/>
                </a:highlight>
                <a:latin typeface="Roboto"/>
                <a:ea typeface="Roboto"/>
                <a:cs typeface="Roboto"/>
                <a:sym typeface="Roboto"/>
              </a:rPr>
              <a:t>al structure that web browsers use to render content.CSS is used to style our webpages.Javascript is used to implement functionality.</a:t>
            </a:r>
            <a:endParaRPr sz="1100">
              <a:solidFill>
                <a:schemeClr val="dk1"/>
              </a:solidFill>
            </a:endParaRPr>
          </a:p>
          <a:p>
            <a:pPr indent="0" lvl="0" marL="0" marR="0" rtl="0" algn="l">
              <a:lnSpc>
                <a:spcPct val="115000"/>
              </a:lnSpc>
              <a:spcBef>
                <a:spcPts val="0"/>
              </a:spcBef>
              <a:spcAft>
                <a:spcPts val="0"/>
              </a:spcAft>
              <a:buClr>
                <a:srgbClr val="272525"/>
              </a:buClr>
              <a:buSzPts val="1100"/>
              <a:buFont typeface="Montserrat"/>
              <a:buNone/>
            </a:pPr>
            <a:r>
              <a:t/>
            </a:r>
            <a:endParaRPr sz="1200">
              <a:solidFill>
                <a:srgbClr val="212529"/>
              </a:solidFill>
              <a:latin typeface="Montserrat"/>
              <a:ea typeface="Montserrat"/>
              <a:cs typeface="Montserrat"/>
              <a:sym typeface="Montserrat"/>
            </a:endParaRPr>
          </a:p>
        </p:txBody>
      </p:sp>
      <p:sp>
        <p:nvSpPr>
          <p:cNvPr id="151" name="Google Shape;151;p22"/>
          <p:cNvSpPr/>
          <p:nvPr/>
        </p:nvSpPr>
        <p:spPr>
          <a:xfrm>
            <a:off x="3460750" y="1122700"/>
            <a:ext cx="2222400" cy="3420300"/>
          </a:xfrm>
          <a:prstGeom prst="roundRect">
            <a:avLst>
              <a:gd fmla="val 915" name="adj"/>
            </a:avLst>
          </a:prstGeom>
          <a:solidFill>
            <a:srgbClr val="F3F3F3"/>
          </a:solidFill>
          <a:ln>
            <a:noFill/>
          </a:ln>
          <a:effectLst>
            <a:reflection blurRad="0" dir="5400000" dist="38100" endA="0" endPos="30000" fadeDir="5400012" kx="0" rotWithShape="0" algn="bl" stPos="0" sy="-100000" ky="0"/>
          </a:effectLst>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52" name="Google Shape;152;p22"/>
          <p:cNvSpPr txBox="1"/>
          <p:nvPr/>
        </p:nvSpPr>
        <p:spPr>
          <a:xfrm>
            <a:off x="3625800" y="1200350"/>
            <a:ext cx="1861800" cy="7932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rPr b="1" lang="en" sz="1600">
                <a:solidFill>
                  <a:srgbClr val="351C75"/>
                </a:solidFill>
                <a:latin typeface="Barlow"/>
                <a:ea typeface="Barlow"/>
                <a:cs typeface="Barlow"/>
                <a:sym typeface="Barlow"/>
              </a:rPr>
              <a:t>AJAX</a:t>
            </a:r>
            <a:endParaRPr b="1" sz="1600">
              <a:solidFill>
                <a:srgbClr val="351C75"/>
              </a:solidFill>
              <a:latin typeface="Barlow"/>
              <a:ea typeface="Barlow"/>
              <a:cs typeface="Barlow"/>
              <a:sym typeface="Barlow"/>
            </a:endParaRPr>
          </a:p>
        </p:txBody>
      </p:sp>
      <p:sp>
        <p:nvSpPr>
          <p:cNvPr id="153" name="Google Shape;153;p22"/>
          <p:cNvSpPr txBox="1"/>
          <p:nvPr/>
        </p:nvSpPr>
        <p:spPr>
          <a:xfrm>
            <a:off x="3599700" y="1656174"/>
            <a:ext cx="1944600" cy="2211600"/>
          </a:xfrm>
          <a:prstGeom prst="rect">
            <a:avLst/>
          </a:prstGeom>
          <a:noFill/>
          <a:ln>
            <a:noFill/>
          </a:ln>
        </p:spPr>
        <p:txBody>
          <a:bodyPr anchorCtr="0" anchor="t" bIns="28575" lIns="57150" spcFirstLastPara="1" rIns="57150" wrap="square" tIns="28575">
            <a:noAutofit/>
          </a:bodyPr>
          <a:lstStyle/>
          <a:p>
            <a:pPr indent="0" lvl="0" marL="0" rtl="0" algn="just">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AJAX, web pages can fetch and send data to a server in the background, enabling dynamic content updates and improving the user experience by making web applications faster and more responsive. We have used it to fetch data regarding professors and subjec</a:t>
            </a:r>
            <a:r>
              <a:rPr lang="en" sz="1200">
                <a:solidFill>
                  <a:srgbClr val="374151"/>
                </a:solidFill>
                <a:highlight>
                  <a:srgbClr val="F7F7F8"/>
                </a:highlight>
                <a:latin typeface="Roboto"/>
                <a:ea typeface="Roboto"/>
                <a:cs typeface="Roboto"/>
                <a:sym typeface="Roboto"/>
              </a:rPr>
              <a:t>t </a:t>
            </a:r>
            <a:r>
              <a:rPr lang="en" sz="1200">
                <a:solidFill>
                  <a:srgbClr val="374151"/>
                </a:solidFill>
                <a:highlight>
                  <a:srgbClr val="F7F7F8"/>
                </a:highlight>
                <a:latin typeface="Roboto"/>
                <a:ea typeface="Roboto"/>
                <a:cs typeface="Roboto"/>
                <a:sym typeface="Roboto"/>
              </a:rPr>
              <a:t>alongwith semester.</a:t>
            </a:r>
            <a:endParaRPr sz="900"/>
          </a:p>
        </p:txBody>
      </p:sp>
      <p:sp>
        <p:nvSpPr>
          <p:cNvPr id="154" name="Google Shape;154;p22"/>
          <p:cNvSpPr/>
          <p:nvPr/>
        </p:nvSpPr>
        <p:spPr>
          <a:xfrm>
            <a:off x="5822150" y="1122775"/>
            <a:ext cx="2221500" cy="3420300"/>
          </a:xfrm>
          <a:prstGeom prst="roundRect">
            <a:avLst>
              <a:gd fmla="val 915" name="adj"/>
            </a:avLst>
          </a:prstGeom>
          <a:solidFill>
            <a:srgbClr val="F3F3F3"/>
          </a:solidFill>
          <a:ln>
            <a:noFill/>
          </a:ln>
          <a:effectLst>
            <a:reflection blurRad="0" dir="5400000" dist="38100" endA="0" endPos="30000" fadeDir="5400012" kx="0" rotWithShape="0" algn="bl" stPos="0" sy="-100000" ky="0"/>
          </a:effectLst>
        </p:spPr>
        <p:txBody>
          <a:bodyPr anchorCtr="0" anchor="t" bIns="28575" lIns="57150" spcFirstLastPara="1" rIns="57150" wrap="square" tIns="28575">
            <a:noAutofit/>
          </a:bodyPr>
          <a:lstStyle/>
          <a:p>
            <a:pPr indent="0" lvl="0" marL="0" marR="0" rtl="0" algn="l">
              <a:lnSpc>
                <a:spcPct val="100000"/>
              </a:lnSpc>
              <a:spcBef>
                <a:spcPts val="0"/>
              </a:spcBef>
              <a:spcAft>
                <a:spcPts val="0"/>
              </a:spcAft>
              <a:buNone/>
            </a:pPr>
            <a:r>
              <a:t/>
            </a:r>
            <a:endParaRPr b="0" i="0" sz="1100" u="none">
              <a:solidFill>
                <a:schemeClr val="dk1"/>
              </a:solidFill>
              <a:latin typeface="Calibri"/>
              <a:ea typeface="Calibri"/>
              <a:cs typeface="Calibri"/>
              <a:sym typeface="Calibri"/>
            </a:endParaRPr>
          </a:p>
        </p:txBody>
      </p:sp>
      <p:sp>
        <p:nvSpPr>
          <p:cNvPr id="155" name="Google Shape;155;p22"/>
          <p:cNvSpPr txBox="1"/>
          <p:nvPr/>
        </p:nvSpPr>
        <p:spPr>
          <a:xfrm>
            <a:off x="5961075" y="1200350"/>
            <a:ext cx="1806300" cy="849300"/>
          </a:xfrm>
          <a:prstGeom prst="rect">
            <a:avLst/>
          </a:prstGeom>
          <a:noFill/>
          <a:ln>
            <a:noFill/>
          </a:ln>
        </p:spPr>
        <p:txBody>
          <a:bodyPr anchorCtr="0" anchor="t" bIns="28575" lIns="57150" spcFirstLastPara="1" rIns="57150" wrap="square" tIns="28575">
            <a:noAutofit/>
          </a:bodyPr>
          <a:lstStyle/>
          <a:p>
            <a:pPr indent="0" lvl="0" marL="0" marR="0" rtl="0" algn="l">
              <a:lnSpc>
                <a:spcPct val="128571"/>
              </a:lnSpc>
              <a:spcBef>
                <a:spcPts val="0"/>
              </a:spcBef>
              <a:spcAft>
                <a:spcPts val="0"/>
              </a:spcAft>
              <a:buClr>
                <a:srgbClr val="396AF1"/>
              </a:buClr>
              <a:buSzPts val="1300"/>
              <a:buFont typeface="Barlow"/>
              <a:buNone/>
            </a:pPr>
            <a:r>
              <a:rPr b="1" lang="en" sz="1600">
                <a:solidFill>
                  <a:srgbClr val="351C75"/>
                </a:solidFill>
                <a:latin typeface="Barlow"/>
                <a:ea typeface="Barlow"/>
                <a:cs typeface="Barlow"/>
                <a:sym typeface="Barlow"/>
              </a:rPr>
              <a:t>CAROUSEL,</a:t>
            </a:r>
            <a:endParaRPr b="1" sz="1600">
              <a:solidFill>
                <a:srgbClr val="351C75"/>
              </a:solidFill>
              <a:latin typeface="Barlow"/>
              <a:ea typeface="Barlow"/>
              <a:cs typeface="Barlow"/>
              <a:sym typeface="Barlow"/>
            </a:endParaRPr>
          </a:p>
          <a:p>
            <a:pPr indent="0" lvl="0" marL="0" marR="0" rtl="0" algn="l">
              <a:lnSpc>
                <a:spcPct val="128571"/>
              </a:lnSpc>
              <a:spcBef>
                <a:spcPts val="0"/>
              </a:spcBef>
              <a:spcAft>
                <a:spcPts val="0"/>
              </a:spcAft>
              <a:buClr>
                <a:srgbClr val="396AF1"/>
              </a:buClr>
              <a:buSzPts val="1300"/>
              <a:buFont typeface="Barlow"/>
              <a:buNone/>
            </a:pPr>
            <a:r>
              <a:rPr b="1" lang="en" sz="1600">
                <a:solidFill>
                  <a:srgbClr val="351C75"/>
                </a:solidFill>
                <a:latin typeface="Barlow"/>
                <a:ea typeface="Barlow"/>
                <a:cs typeface="Barlow"/>
                <a:sym typeface="Barlow"/>
              </a:rPr>
              <a:t>BOOTSTRAP CAROUSEL</a:t>
            </a:r>
            <a:endParaRPr b="1" sz="1600">
              <a:solidFill>
                <a:srgbClr val="351C75"/>
              </a:solidFill>
              <a:latin typeface="Barlow"/>
              <a:ea typeface="Barlow"/>
              <a:cs typeface="Barlow"/>
              <a:sym typeface="Barlow"/>
            </a:endParaRPr>
          </a:p>
        </p:txBody>
      </p:sp>
      <p:sp>
        <p:nvSpPr>
          <p:cNvPr id="156" name="Google Shape;156;p22"/>
          <p:cNvSpPr txBox="1"/>
          <p:nvPr/>
        </p:nvSpPr>
        <p:spPr>
          <a:xfrm>
            <a:off x="5961075" y="2219275"/>
            <a:ext cx="1943700" cy="2323800"/>
          </a:xfrm>
          <a:prstGeom prst="rect">
            <a:avLst/>
          </a:prstGeom>
          <a:noFill/>
          <a:ln>
            <a:noFill/>
          </a:ln>
        </p:spPr>
        <p:txBody>
          <a:bodyPr anchorCtr="0" anchor="t" bIns="28575" lIns="57150" spcFirstLastPara="1" rIns="57150" wrap="square" tIns="28575">
            <a:noAutofit/>
          </a:bodyPr>
          <a:lstStyle/>
          <a:p>
            <a:pPr indent="0" lvl="0" marL="0" rtl="0" algn="just">
              <a:lnSpc>
                <a:spcPct val="115000"/>
              </a:lnSpc>
              <a:spcBef>
                <a:spcPts val="0"/>
              </a:spcBef>
              <a:spcAft>
                <a:spcPts val="0"/>
              </a:spcAft>
              <a:buNone/>
            </a:pPr>
            <a:r>
              <a:rPr lang="en" sz="1200">
                <a:solidFill>
                  <a:srgbClr val="374151"/>
                </a:solidFill>
                <a:highlight>
                  <a:srgbClr val="F7F7F8"/>
                </a:highlight>
                <a:latin typeface="Roboto"/>
                <a:ea typeface="Roboto"/>
                <a:cs typeface="Roboto"/>
                <a:sym typeface="Roboto"/>
              </a:rPr>
              <a:t>Bootstrap Carousel is a component provided by the Bootstrap framework, a popular front-end CSS framework. It is an implementation of a carousel that comes with pre-designed styles and features.</a:t>
            </a:r>
            <a:endParaRPr sz="1100">
              <a:solidFill>
                <a:schemeClr val="dk1"/>
              </a:solidFill>
            </a:endParaRPr>
          </a:p>
          <a:p>
            <a:pPr indent="0" lvl="0" marL="45720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marR="0" rtl="0" algn="l">
              <a:lnSpc>
                <a:spcPct val="115000"/>
              </a:lnSpc>
              <a:spcBef>
                <a:spcPts val="0"/>
              </a:spcBef>
              <a:spcAft>
                <a:spcPts val="0"/>
              </a:spcAft>
              <a:buClr>
                <a:srgbClr val="272525"/>
              </a:buClr>
              <a:buSzPts val="1100"/>
              <a:buFont typeface="Montserrat"/>
              <a:buNone/>
            </a:pPr>
            <a:r>
              <a:t/>
            </a:r>
            <a:endParaRPr sz="1100">
              <a:solidFill>
                <a:srgbClr val="272525"/>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60" name="Shape 160"/>
        <p:cNvGrpSpPr/>
        <p:nvPr/>
      </p:nvGrpSpPr>
      <p:grpSpPr>
        <a:xfrm>
          <a:off x="0" y="0"/>
          <a:ext cx="0" cy="0"/>
          <a:chOff x="0" y="0"/>
          <a:chExt cx="0" cy="0"/>
        </a:xfrm>
      </p:grpSpPr>
      <p:pic>
        <p:nvPicPr>
          <p:cNvPr descr="preencoded.png" id="161" name="Google Shape;161;p23"/>
          <p:cNvPicPr preferRelativeResize="0"/>
          <p:nvPr/>
        </p:nvPicPr>
        <p:blipFill rotWithShape="1">
          <a:blip r:embed="rId3">
            <a:alphaModFix amt="69000"/>
          </a:blip>
          <a:srcRect b="0" l="0" r="0" t="0"/>
          <a:stretch/>
        </p:blipFill>
        <p:spPr>
          <a:xfrm>
            <a:off x="0" y="0"/>
            <a:ext cx="9144000" cy="5143500"/>
          </a:xfrm>
          <a:prstGeom prst="rect">
            <a:avLst/>
          </a:prstGeom>
          <a:noFill/>
          <a:ln>
            <a:noFill/>
          </a:ln>
        </p:spPr>
      </p:pic>
      <p:sp>
        <p:nvSpPr>
          <p:cNvPr id="162" name="Google Shape;162;p23"/>
          <p:cNvSpPr txBox="1"/>
          <p:nvPr/>
        </p:nvSpPr>
        <p:spPr>
          <a:xfrm>
            <a:off x="1367100" y="665800"/>
            <a:ext cx="6409800" cy="1997400"/>
          </a:xfrm>
          <a:prstGeom prst="rect">
            <a:avLst/>
          </a:prstGeom>
          <a:solidFill>
            <a:srgbClr val="FFFFFF"/>
          </a:solidFill>
          <a:ln>
            <a:noFill/>
          </a:ln>
          <a:effectLst>
            <a:outerShdw blurRad="57150" rotWithShape="0" algn="bl" dir="5400000" dist="19050">
              <a:srgbClr val="000000">
                <a:alpha val="52999"/>
              </a:srgbClr>
            </a:outerShdw>
            <a:reflection blurRad="0" dir="5400000" dist="38100" endA="0" fadeDir="5400012" kx="0" rotWithShape="0" algn="bl" stA="69000"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3500">
                <a:solidFill>
                  <a:srgbClr val="351C75"/>
                </a:solidFill>
                <a:latin typeface="Merriweather"/>
                <a:ea typeface="Merriweather"/>
                <a:cs typeface="Merriweather"/>
                <a:sym typeface="Merriweather"/>
              </a:rPr>
              <a:t>THANK YOU!</a:t>
            </a:r>
            <a:endParaRPr i="1" sz="3500">
              <a:solidFill>
                <a:srgbClr val="351C75"/>
              </a:solidFill>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